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69" r:id="rId2"/>
    <p:sldId id="270"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62"/>
    <p:restoredTop sz="94674"/>
  </p:normalViewPr>
  <p:slideViewPr>
    <p:cSldViewPr snapToGrid="0" snapToObjects="1">
      <p:cViewPr varScale="1">
        <p:scale>
          <a:sx n="106" d="100"/>
          <a:sy n="106" d="100"/>
        </p:scale>
        <p:origin x="-84" y="-24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D9170C-6906-144C-BAE2-5590CE0EDA64}" type="datetimeFigureOut">
              <a:rPr lang="en-US" smtClean="0"/>
              <a:t>11/2/2017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E60F80-E1A5-0B4F-82E8-E4AD50ED6161}" type="slidenum">
              <a:rPr lang="en-US" smtClean="0"/>
              <a:t>‹#›</a:t>
            </a:fld>
            <a:endParaRPr lang="en-US"/>
          </a:p>
        </p:txBody>
      </p:sp>
    </p:spTree>
    <p:extLst>
      <p:ext uri="{BB962C8B-B14F-4D97-AF65-F5344CB8AC3E}">
        <p14:creationId xmlns:p14="http://schemas.microsoft.com/office/powerpoint/2010/main" val="540025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7A1824-DA8A-4AD3-B03F-FBF01C4665BD}" type="slidenum">
              <a:rPr lang="en-US"/>
              <a:pPr/>
              <a:t>4</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592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8E2C3E-7386-4CAD-B46B-E22B4B37C8F6}" type="slidenum">
              <a:rPr lang="en-US"/>
              <a:pPr/>
              <a:t>5</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0120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DAAD53-F280-4F5A-9FA8-1477F6DE4F47}" type="slidenum">
              <a:rPr lang="en-US"/>
              <a:pPr/>
              <a:t>6</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77099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B8F794-C260-47BA-8D0B-F06D14FC2EE0}" type="slidenum">
              <a:rPr lang="en-US"/>
              <a:pPr/>
              <a:t>7</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34228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7E1341-A28B-4676-BDAF-33AC59F21C82}" type="slidenum">
              <a:rPr lang="en-US"/>
              <a:pPr/>
              <a:t>8</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5538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7B8F5F-D8CF-47D1-918B-DCC7BDC0A8B6}" type="slidenum">
              <a:rPr lang="en-US"/>
              <a:pPr/>
              <a:t>12</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06721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A1AA00-AF3C-46B0-A45F-218C329BC43A}" type="slidenum">
              <a:rPr lang="en-US"/>
              <a:pPr/>
              <a:t>13</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53291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FF8EF4-43EF-4A21-B0AC-F83E5FFE06AA}" type="slidenum">
              <a:rPr lang="en-US"/>
              <a:pPr/>
              <a:t>14</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8738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2DBAD0-4256-2D47-B032-6AE994E15BA4}"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4A65A-8E9A-C14E-876D-6D705E9E46C5}" type="slidenum">
              <a:rPr lang="en-US" smtClean="0"/>
              <a:t>‹#›</a:t>
            </a:fld>
            <a:endParaRPr lang="en-US"/>
          </a:p>
        </p:txBody>
      </p:sp>
    </p:spTree>
    <p:extLst>
      <p:ext uri="{BB962C8B-B14F-4D97-AF65-F5344CB8AC3E}">
        <p14:creationId xmlns:p14="http://schemas.microsoft.com/office/powerpoint/2010/main" val="1661728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2DBAD0-4256-2D47-B032-6AE994E15BA4}"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4A65A-8E9A-C14E-876D-6D705E9E46C5}" type="slidenum">
              <a:rPr lang="en-US" smtClean="0"/>
              <a:t>‹#›</a:t>
            </a:fld>
            <a:endParaRPr lang="en-US"/>
          </a:p>
        </p:txBody>
      </p:sp>
    </p:spTree>
    <p:extLst>
      <p:ext uri="{BB962C8B-B14F-4D97-AF65-F5344CB8AC3E}">
        <p14:creationId xmlns:p14="http://schemas.microsoft.com/office/powerpoint/2010/main" val="11332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2DBAD0-4256-2D47-B032-6AE994E15BA4}"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4A65A-8E9A-C14E-876D-6D705E9E46C5}" type="slidenum">
              <a:rPr lang="en-US" smtClean="0"/>
              <a:t>‹#›</a:t>
            </a:fld>
            <a:endParaRPr lang="en-US"/>
          </a:p>
        </p:txBody>
      </p:sp>
    </p:spTree>
    <p:extLst>
      <p:ext uri="{BB962C8B-B14F-4D97-AF65-F5344CB8AC3E}">
        <p14:creationId xmlns:p14="http://schemas.microsoft.com/office/powerpoint/2010/main" val="1485657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cubsucc.com</a:t>
            </a:r>
            <a:endParaRPr lang="en-US" dirty="0"/>
          </a:p>
        </p:txBody>
      </p:sp>
      <p:sp>
        <p:nvSpPr>
          <p:cNvPr id="4" name="Slide Number Placeholder 3"/>
          <p:cNvSpPr>
            <a:spLocks noGrp="1"/>
          </p:cNvSpPr>
          <p:nvPr>
            <p:ph type="sldNum" sz="quarter" idx="11"/>
          </p:nvPr>
        </p:nvSpPr>
        <p:spPr/>
        <p:txBody>
          <a:bodyPr/>
          <a:lstStyle/>
          <a:p>
            <a:fld id="{DBCC109A-8700-A64F-BDDE-9AC01A9065C2}" type="slidenum">
              <a:rPr lang="en-US" smtClean="0"/>
              <a:pPr/>
              <a:t>‹#›</a:t>
            </a:fld>
            <a:endParaRPr lang="en-US" dirty="0"/>
          </a:p>
        </p:txBody>
      </p:sp>
    </p:spTree>
    <p:extLst>
      <p:ext uri="{BB962C8B-B14F-4D97-AF65-F5344CB8AC3E}">
        <p14:creationId xmlns:p14="http://schemas.microsoft.com/office/powerpoint/2010/main" val="1396970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1022400" y="6356350"/>
            <a:ext cx="1920000" cy="360000"/>
          </a:xfrm>
          <a:prstGeom prst="rect">
            <a:avLst/>
          </a:prstGeom>
        </p:spPr>
        <p:txBody>
          <a:bodyPr vert="horz" lIns="91440" tIns="45720" rIns="91440" bIns="45720" rtlCol="0" anchor="ctr"/>
          <a:lstStyle>
            <a:lvl1pPr algn="l">
              <a:defRPr sz="1000">
                <a:solidFill>
                  <a:srgbClr val="D6001A"/>
                </a:solidFill>
                <a:latin typeface="Montserrat"/>
                <a:cs typeface="Montserrat"/>
              </a:defRPr>
            </a:lvl1pPr>
          </a:lstStyle>
          <a:p>
            <a:r>
              <a:rPr lang="en-US" dirty="0" err="1" smtClean="0"/>
              <a:t>cubsucc.com</a:t>
            </a:r>
            <a:endParaRPr lang="en-US" dirty="0"/>
          </a:p>
        </p:txBody>
      </p:sp>
      <p:sp>
        <p:nvSpPr>
          <p:cNvPr id="8" name="Slide Number Placeholder 5"/>
          <p:cNvSpPr>
            <a:spLocks noGrp="1"/>
          </p:cNvSpPr>
          <p:nvPr>
            <p:ph type="sldNum" sz="quarter" idx="4"/>
          </p:nvPr>
        </p:nvSpPr>
        <p:spPr>
          <a:xfrm>
            <a:off x="3102133" y="6356350"/>
            <a:ext cx="960000" cy="360000"/>
          </a:xfrm>
          <a:prstGeom prst="rect">
            <a:avLst/>
          </a:prstGeom>
        </p:spPr>
        <p:txBody>
          <a:bodyPr vert="horz" lIns="91440" tIns="45720" rIns="91440" bIns="45720" rtlCol="0" anchor="ctr"/>
          <a:lstStyle>
            <a:lvl1pPr algn="l">
              <a:defRPr sz="1000">
                <a:solidFill>
                  <a:schemeClr val="tx1">
                    <a:tint val="75000"/>
                  </a:schemeClr>
                </a:solidFill>
                <a:latin typeface="Montserrat"/>
                <a:cs typeface="Montserrat"/>
              </a:defRPr>
            </a:lvl1pPr>
          </a:lstStyle>
          <a:p>
            <a:fld id="{DBCC109A-8700-A64F-BDDE-9AC01A9065C2}" type="slidenum">
              <a:rPr lang="en-US" smtClean="0"/>
              <a:pPr/>
              <a:t>‹#›</a:t>
            </a:fld>
            <a:endParaRPr lang="en-US" dirty="0"/>
          </a:p>
        </p:txBody>
      </p:sp>
      <p:sp>
        <p:nvSpPr>
          <p:cNvPr id="9" name="Rectangle 8"/>
          <p:cNvSpPr/>
          <p:nvPr userDrawn="1"/>
        </p:nvSpPr>
        <p:spPr>
          <a:xfrm>
            <a:off x="10001573" y="6121832"/>
            <a:ext cx="2004447" cy="6896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2718" y="6027235"/>
            <a:ext cx="1839365" cy="658230"/>
          </a:xfrm>
          <a:prstGeom prst="rect">
            <a:avLst/>
          </a:prstGeom>
        </p:spPr>
      </p:pic>
    </p:spTree>
    <p:extLst>
      <p:ext uri="{BB962C8B-B14F-4D97-AF65-F5344CB8AC3E}">
        <p14:creationId xmlns:p14="http://schemas.microsoft.com/office/powerpoint/2010/main" val="32720623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2DBAD0-4256-2D47-B032-6AE994E15BA4}"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4A65A-8E9A-C14E-876D-6D705E9E46C5}" type="slidenum">
              <a:rPr lang="en-US" smtClean="0"/>
              <a:t>‹#›</a:t>
            </a:fld>
            <a:endParaRPr lang="en-US"/>
          </a:p>
        </p:txBody>
      </p:sp>
    </p:spTree>
    <p:extLst>
      <p:ext uri="{BB962C8B-B14F-4D97-AF65-F5344CB8AC3E}">
        <p14:creationId xmlns:p14="http://schemas.microsoft.com/office/powerpoint/2010/main" val="64227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2DBAD0-4256-2D47-B032-6AE994E15BA4}"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4A65A-8E9A-C14E-876D-6D705E9E46C5}" type="slidenum">
              <a:rPr lang="en-US" smtClean="0"/>
              <a:t>‹#›</a:t>
            </a:fld>
            <a:endParaRPr lang="en-US"/>
          </a:p>
        </p:txBody>
      </p:sp>
    </p:spTree>
    <p:extLst>
      <p:ext uri="{BB962C8B-B14F-4D97-AF65-F5344CB8AC3E}">
        <p14:creationId xmlns:p14="http://schemas.microsoft.com/office/powerpoint/2010/main" val="1410727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2DBAD0-4256-2D47-B032-6AE994E15BA4}"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4A65A-8E9A-C14E-876D-6D705E9E46C5}" type="slidenum">
              <a:rPr lang="en-US" smtClean="0"/>
              <a:t>‹#›</a:t>
            </a:fld>
            <a:endParaRPr lang="en-US"/>
          </a:p>
        </p:txBody>
      </p:sp>
    </p:spTree>
    <p:extLst>
      <p:ext uri="{BB962C8B-B14F-4D97-AF65-F5344CB8AC3E}">
        <p14:creationId xmlns:p14="http://schemas.microsoft.com/office/powerpoint/2010/main" val="1881982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2DBAD0-4256-2D47-B032-6AE994E15BA4}" type="datetimeFigureOut">
              <a:rPr lang="en-US" smtClean="0"/>
              <a:t>11/2/2017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54A65A-8E9A-C14E-876D-6D705E9E46C5}" type="slidenum">
              <a:rPr lang="en-US" smtClean="0"/>
              <a:t>‹#›</a:t>
            </a:fld>
            <a:endParaRPr lang="en-US"/>
          </a:p>
        </p:txBody>
      </p:sp>
    </p:spTree>
    <p:extLst>
      <p:ext uri="{BB962C8B-B14F-4D97-AF65-F5344CB8AC3E}">
        <p14:creationId xmlns:p14="http://schemas.microsoft.com/office/powerpoint/2010/main" val="195476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2DBAD0-4256-2D47-B032-6AE994E15BA4}" type="datetimeFigureOut">
              <a:rPr lang="en-US" smtClean="0"/>
              <a:t>11/2/2017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54A65A-8E9A-C14E-876D-6D705E9E46C5}" type="slidenum">
              <a:rPr lang="en-US" smtClean="0"/>
              <a:t>‹#›</a:t>
            </a:fld>
            <a:endParaRPr lang="en-US"/>
          </a:p>
        </p:txBody>
      </p:sp>
    </p:spTree>
    <p:extLst>
      <p:ext uri="{BB962C8B-B14F-4D97-AF65-F5344CB8AC3E}">
        <p14:creationId xmlns:p14="http://schemas.microsoft.com/office/powerpoint/2010/main" val="1865459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2DBAD0-4256-2D47-B032-6AE994E15BA4}" type="datetimeFigureOut">
              <a:rPr lang="en-US" smtClean="0"/>
              <a:t>11/2/2017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54A65A-8E9A-C14E-876D-6D705E9E46C5}" type="slidenum">
              <a:rPr lang="en-US" smtClean="0"/>
              <a:t>‹#›</a:t>
            </a:fld>
            <a:endParaRPr lang="en-US"/>
          </a:p>
        </p:txBody>
      </p:sp>
    </p:spTree>
    <p:extLst>
      <p:ext uri="{BB962C8B-B14F-4D97-AF65-F5344CB8AC3E}">
        <p14:creationId xmlns:p14="http://schemas.microsoft.com/office/powerpoint/2010/main" val="1660911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2DBAD0-4256-2D47-B032-6AE994E15BA4}"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4A65A-8E9A-C14E-876D-6D705E9E46C5}" type="slidenum">
              <a:rPr lang="en-US" smtClean="0"/>
              <a:t>‹#›</a:t>
            </a:fld>
            <a:endParaRPr lang="en-US"/>
          </a:p>
        </p:txBody>
      </p:sp>
    </p:spTree>
    <p:extLst>
      <p:ext uri="{BB962C8B-B14F-4D97-AF65-F5344CB8AC3E}">
        <p14:creationId xmlns:p14="http://schemas.microsoft.com/office/powerpoint/2010/main" val="193937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2DBAD0-4256-2D47-B032-6AE994E15BA4}"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4A65A-8E9A-C14E-876D-6D705E9E46C5}" type="slidenum">
              <a:rPr lang="en-US" smtClean="0"/>
              <a:t>‹#›</a:t>
            </a:fld>
            <a:endParaRPr lang="en-US"/>
          </a:p>
        </p:txBody>
      </p:sp>
    </p:spTree>
    <p:extLst>
      <p:ext uri="{BB962C8B-B14F-4D97-AF65-F5344CB8AC3E}">
        <p14:creationId xmlns:p14="http://schemas.microsoft.com/office/powerpoint/2010/main" val="517737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DBAD0-4256-2D47-B032-6AE994E15BA4}" type="datetimeFigureOut">
              <a:rPr lang="en-US" smtClean="0"/>
              <a:t>11/2/2017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54A65A-8E9A-C14E-876D-6D705E9E46C5}" type="slidenum">
              <a:rPr lang="en-US" smtClean="0"/>
              <a:t>‹#›</a:t>
            </a:fld>
            <a:endParaRPr lang="en-US"/>
          </a:p>
        </p:txBody>
      </p:sp>
    </p:spTree>
    <p:extLst>
      <p:ext uri="{BB962C8B-B14F-4D97-AF65-F5344CB8AC3E}">
        <p14:creationId xmlns:p14="http://schemas.microsoft.com/office/powerpoint/2010/main" val="1344017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mailto:sbarrett@tcd.i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06"/>
          <a:stretch/>
        </p:blipFill>
        <p:spPr>
          <a:xfrm>
            <a:off x="-769033" y="0"/>
            <a:ext cx="12961033" cy="6858000"/>
          </a:xfrm>
          <a:prstGeom prst="rect">
            <a:avLst/>
          </a:prstGeom>
        </p:spPr>
      </p:pic>
    </p:spTree>
    <p:extLst>
      <p:ext uri="{BB962C8B-B14F-4D97-AF65-F5344CB8AC3E}">
        <p14:creationId xmlns:p14="http://schemas.microsoft.com/office/powerpoint/2010/main" val="2118923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Exchequer Cost by Mode 2016</a:t>
            </a:r>
            <a:endParaRPr lang="en-IE" dirty="0"/>
          </a:p>
        </p:txBody>
      </p:sp>
      <p:sp>
        <p:nvSpPr>
          <p:cNvPr id="3" name="Content Placeholder 2"/>
          <p:cNvSpPr>
            <a:spLocks noGrp="1"/>
          </p:cNvSpPr>
          <p:nvPr>
            <p:ph idx="1"/>
          </p:nvPr>
        </p:nvSpPr>
        <p:spPr/>
        <p:txBody>
          <a:bodyPr/>
          <a:lstStyle/>
          <a:p>
            <a:pPr marL="0" indent="0">
              <a:buNone/>
            </a:pPr>
            <a:r>
              <a:rPr lang="en-IE" dirty="0"/>
              <a:t> </a:t>
            </a:r>
            <a:r>
              <a:rPr lang="en-IE" dirty="0" smtClean="0"/>
              <a:t>      	</a:t>
            </a:r>
            <a:r>
              <a:rPr lang="en-IE" dirty="0" err="1" smtClean="0"/>
              <a:t>Pax</a:t>
            </a:r>
            <a:r>
              <a:rPr lang="en-IE" dirty="0" smtClean="0"/>
              <a:t>(m)  	Exchequer Cost (€m)  	Per </a:t>
            </a:r>
            <a:r>
              <a:rPr lang="en-IE" dirty="0" err="1" smtClean="0"/>
              <a:t>pax</a:t>
            </a:r>
            <a:endParaRPr lang="en-IE" dirty="0" smtClean="0"/>
          </a:p>
          <a:p>
            <a:pPr marL="0" indent="0">
              <a:buNone/>
            </a:pPr>
            <a:r>
              <a:rPr lang="en-IE" dirty="0" smtClean="0"/>
              <a:t>Rail  	 42.8        	308.1                       		7.20</a:t>
            </a:r>
          </a:p>
          <a:p>
            <a:pPr marL="0" indent="0">
              <a:buNone/>
            </a:pPr>
            <a:r>
              <a:rPr lang="en-IE" dirty="0" smtClean="0"/>
              <a:t>BE     	38.7          	60.0                       		1.51</a:t>
            </a:r>
          </a:p>
          <a:p>
            <a:pPr marL="0" indent="0">
              <a:buNone/>
            </a:pPr>
            <a:r>
              <a:rPr lang="en-IE" dirty="0" smtClean="0"/>
              <a:t>BAC 	128.2         	74.7                        		0.58</a:t>
            </a:r>
          </a:p>
          <a:p>
            <a:pPr marL="0" indent="0">
              <a:buNone/>
            </a:pPr>
            <a:r>
              <a:rPr lang="en-IE" dirty="0" err="1" smtClean="0"/>
              <a:t>Ind</a:t>
            </a:r>
            <a:r>
              <a:rPr lang="en-IE" dirty="0" smtClean="0"/>
              <a:t>     	25.2           	0.4                       		0.02 </a:t>
            </a:r>
          </a:p>
          <a:p>
            <a:pPr marL="0" indent="0">
              <a:buNone/>
            </a:pPr>
            <a:r>
              <a:rPr lang="en-IE" dirty="0" smtClean="0"/>
              <a:t>Source; </a:t>
            </a:r>
            <a:r>
              <a:rPr lang="en-IE" dirty="0"/>
              <a:t>N</a:t>
            </a:r>
            <a:r>
              <a:rPr lang="en-IE" dirty="0" smtClean="0"/>
              <a:t>ational Transport Authority; CIE company accounts.</a:t>
            </a:r>
          </a:p>
          <a:p>
            <a:pPr marL="0" indent="0">
              <a:buNone/>
            </a:pPr>
            <a:endParaRPr lang="en-IE" dirty="0"/>
          </a:p>
        </p:txBody>
      </p:sp>
    </p:spTree>
    <p:extLst>
      <p:ext uri="{BB962C8B-B14F-4D97-AF65-F5344CB8AC3E}">
        <p14:creationId xmlns:p14="http://schemas.microsoft.com/office/powerpoint/2010/main" val="2103814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Rent-Seekers’ Rewards</a:t>
            </a:r>
            <a:endParaRPr lang="en-IE" dirty="0"/>
          </a:p>
        </p:txBody>
      </p:sp>
      <p:sp>
        <p:nvSpPr>
          <p:cNvPr id="3" name="Content Placeholder 2"/>
          <p:cNvSpPr>
            <a:spLocks noGrp="1"/>
          </p:cNvSpPr>
          <p:nvPr>
            <p:ph idx="1"/>
          </p:nvPr>
        </p:nvSpPr>
        <p:spPr/>
        <p:txBody>
          <a:bodyPr/>
          <a:lstStyle/>
          <a:p>
            <a:r>
              <a:rPr lang="en-IE" dirty="0" smtClean="0"/>
              <a:t>2009 Direct award contracts for all three subsidised CIE companies</a:t>
            </a:r>
          </a:p>
          <a:p>
            <a:r>
              <a:rPr lang="en-IE" dirty="0" smtClean="0"/>
              <a:t>2017 Direct award contract for 10% of Bus </a:t>
            </a:r>
            <a:r>
              <a:rPr lang="en-IE" dirty="0" err="1" smtClean="0"/>
              <a:t>Eireann</a:t>
            </a:r>
            <a:r>
              <a:rPr lang="en-IE" dirty="0" smtClean="0"/>
              <a:t> routes without competitive tendering to Go Ahead, a heavily subsidised UK company</a:t>
            </a:r>
          </a:p>
          <a:p>
            <a:r>
              <a:rPr lang="en-IE" dirty="0" smtClean="0"/>
              <a:t>No route transfers or awards to independent unsubsidised Irish operators</a:t>
            </a:r>
            <a:endParaRPr lang="en-IE" dirty="0"/>
          </a:p>
        </p:txBody>
      </p:sp>
    </p:spTree>
    <p:extLst>
      <p:ext uri="{BB962C8B-B14F-4D97-AF65-F5344CB8AC3E}">
        <p14:creationId xmlns:p14="http://schemas.microsoft.com/office/powerpoint/2010/main" val="491347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IE"/>
              <a:t>New Barriers to Competition</a:t>
            </a:r>
            <a:endParaRPr lang="en-US"/>
          </a:p>
        </p:txBody>
      </p:sp>
      <p:sp>
        <p:nvSpPr>
          <p:cNvPr id="36867" name="Rectangle 3"/>
          <p:cNvSpPr>
            <a:spLocks noGrp="1" noChangeArrowheads="1"/>
          </p:cNvSpPr>
          <p:nvPr>
            <p:ph type="body" idx="1"/>
          </p:nvPr>
        </p:nvSpPr>
        <p:spPr/>
        <p:txBody>
          <a:bodyPr/>
          <a:lstStyle/>
          <a:p>
            <a:r>
              <a:rPr lang="en-IE"/>
              <a:t>Direct award contracts for CIE bus companies without competitive tendering.</a:t>
            </a:r>
          </a:p>
          <a:p>
            <a:pPr>
              <a:buFontTx/>
              <a:buNone/>
            </a:pPr>
            <a:r>
              <a:rPr lang="en-IE"/>
              <a:t>(Dec. 2009)</a:t>
            </a:r>
          </a:p>
          <a:p>
            <a:pPr>
              <a:buFontTx/>
              <a:buNone/>
            </a:pPr>
            <a:r>
              <a:rPr lang="en-IE"/>
              <a:t>* Market competition rejected in Public Transport Regulation Act, 2009 in the bus sector.</a:t>
            </a:r>
            <a:endParaRPr lang="en-US"/>
          </a:p>
        </p:txBody>
      </p:sp>
    </p:spTree>
    <p:extLst>
      <p:ext uri="{BB962C8B-B14F-4D97-AF65-F5344CB8AC3E}">
        <p14:creationId xmlns:p14="http://schemas.microsoft.com/office/powerpoint/2010/main" val="1007028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IE"/>
              <a:t>Case Against Competition 2009</a:t>
            </a:r>
            <a:endParaRPr lang="en-US"/>
          </a:p>
        </p:txBody>
      </p:sp>
      <p:sp>
        <p:nvSpPr>
          <p:cNvPr id="75779" name="Rectangle 3"/>
          <p:cNvSpPr>
            <a:spLocks noGrp="1" noChangeArrowheads="1"/>
          </p:cNvSpPr>
          <p:nvPr>
            <p:ph type="body" idx="1"/>
          </p:nvPr>
        </p:nvSpPr>
        <p:spPr/>
        <p:txBody>
          <a:bodyPr>
            <a:normAutofit fontScale="92500" lnSpcReduction="10000"/>
          </a:bodyPr>
          <a:lstStyle/>
          <a:p>
            <a:pPr>
              <a:lnSpc>
                <a:spcPct val="90000"/>
              </a:lnSpc>
            </a:pPr>
            <a:r>
              <a:rPr lang="en-IE" sz="2400"/>
              <a:t>Cherry picking</a:t>
            </a:r>
          </a:p>
          <a:p>
            <a:pPr>
              <a:lnSpc>
                <a:spcPct val="90000"/>
              </a:lnSpc>
            </a:pPr>
            <a:r>
              <a:rPr lang="en-IE" sz="2400"/>
              <a:t>Lack of integration</a:t>
            </a:r>
          </a:p>
          <a:p>
            <a:pPr>
              <a:lnSpc>
                <a:spcPct val="90000"/>
              </a:lnSpc>
            </a:pPr>
            <a:r>
              <a:rPr lang="en-IE" sz="2400"/>
              <a:t>Limited market in rural areas-no competition</a:t>
            </a:r>
          </a:p>
          <a:p>
            <a:pPr>
              <a:lnSpc>
                <a:spcPct val="90000"/>
              </a:lnSpc>
            </a:pPr>
            <a:r>
              <a:rPr lang="en-IE" sz="2400"/>
              <a:t>Leads to localised monopolies</a:t>
            </a:r>
          </a:p>
          <a:p>
            <a:pPr>
              <a:lnSpc>
                <a:spcPct val="90000"/>
              </a:lnSpc>
            </a:pPr>
            <a:r>
              <a:rPr lang="en-IE" sz="2400"/>
              <a:t>Lower standards</a:t>
            </a:r>
          </a:p>
          <a:p>
            <a:pPr>
              <a:lnSpc>
                <a:spcPct val="90000"/>
              </a:lnSpc>
            </a:pPr>
            <a:r>
              <a:rPr lang="en-IE" sz="2400"/>
              <a:t>Services may be patchy and unstable</a:t>
            </a:r>
          </a:p>
          <a:p>
            <a:pPr>
              <a:lnSpc>
                <a:spcPct val="90000"/>
              </a:lnSpc>
            </a:pPr>
            <a:r>
              <a:rPr lang="en-IE" sz="2400"/>
              <a:t>Would serve tourists but  not locals/off peak</a:t>
            </a:r>
          </a:p>
          <a:p>
            <a:pPr>
              <a:lnSpc>
                <a:spcPct val="90000"/>
              </a:lnSpc>
            </a:pPr>
            <a:r>
              <a:rPr lang="en-IE" sz="2400"/>
              <a:t>Instability/loss of confidence/decline in service</a:t>
            </a:r>
          </a:p>
          <a:p>
            <a:pPr>
              <a:lnSpc>
                <a:spcPct val="90000"/>
              </a:lnSpc>
            </a:pPr>
            <a:r>
              <a:rPr lang="en-IE" sz="2400"/>
              <a:t>Fares may rise if there is limited competition</a:t>
            </a:r>
          </a:p>
          <a:p>
            <a:pPr>
              <a:lnSpc>
                <a:spcPct val="90000"/>
              </a:lnSpc>
            </a:pPr>
            <a:r>
              <a:rPr lang="en-IE" sz="2400"/>
              <a:t>Unsustainable competition requires more subsidy</a:t>
            </a:r>
          </a:p>
          <a:p>
            <a:pPr>
              <a:lnSpc>
                <a:spcPct val="90000"/>
              </a:lnSpc>
            </a:pPr>
            <a:r>
              <a:rPr lang="en-IE" sz="2400"/>
              <a:t>Dept’s Screening Regulatory Impact Analysis</a:t>
            </a:r>
            <a:endParaRPr lang="en-US" sz="2400"/>
          </a:p>
        </p:txBody>
      </p:sp>
    </p:spTree>
    <p:extLst>
      <p:ext uri="{BB962C8B-B14F-4D97-AF65-F5344CB8AC3E}">
        <p14:creationId xmlns:p14="http://schemas.microsoft.com/office/powerpoint/2010/main" val="1512171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IE"/>
              <a:t>Swords express case 2010</a:t>
            </a:r>
            <a:endParaRPr lang="en-US"/>
          </a:p>
        </p:txBody>
      </p:sp>
      <p:sp>
        <p:nvSpPr>
          <p:cNvPr id="76803" name="Rectangle 3"/>
          <p:cNvSpPr>
            <a:spLocks noGrp="1" noChangeArrowheads="1"/>
          </p:cNvSpPr>
          <p:nvPr>
            <p:ph type="body" idx="1"/>
          </p:nvPr>
        </p:nvSpPr>
        <p:spPr/>
        <p:txBody>
          <a:bodyPr/>
          <a:lstStyle/>
          <a:p>
            <a:pPr>
              <a:lnSpc>
                <a:spcPct val="90000"/>
              </a:lnSpc>
            </a:pPr>
            <a:r>
              <a:rPr lang="en-IE" sz="2400"/>
              <a:t>McMahon,J. “The Department, because of the privileged position of the notice party (Dublin Bus) as an exempt body, should have been hypersensitive to the competing interest of the private licence operators in applying the guidelines. In dealing with the notice party first, the Department was not only ignoring its own guidelines, but was doing so where the person being favoured was already an exempt body and already had an advantage over the applicant. To ignore the guidelines in such circumstances doubly disadvantaged the applicant.”(Swords Express). (p.15)  High Court 30/7/10</a:t>
            </a:r>
          </a:p>
          <a:p>
            <a:pPr>
              <a:lnSpc>
                <a:spcPct val="90000"/>
              </a:lnSpc>
              <a:buFontTx/>
              <a:buNone/>
            </a:pPr>
            <a:r>
              <a:rPr lang="en-IE" sz="2400"/>
              <a:t>Note; Court ruled against Minister in respect of Route 41X</a:t>
            </a:r>
          </a:p>
          <a:p>
            <a:pPr>
              <a:lnSpc>
                <a:spcPct val="90000"/>
              </a:lnSpc>
              <a:buFontTx/>
              <a:buNone/>
            </a:pPr>
            <a:r>
              <a:rPr lang="en-IE" sz="2400"/>
              <a:t>and unlawful delay in dealing with Swords Express.</a:t>
            </a:r>
            <a:endParaRPr lang="en-US" sz="2400"/>
          </a:p>
        </p:txBody>
      </p:sp>
    </p:spTree>
    <p:extLst>
      <p:ext uri="{BB962C8B-B14F-4D97-AF65-F5344CB8AC3E}">
        <p14:creationId xmlns:p14="http://schemas.microsoft.com/office/powerpoint/2010/main" val="1951960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&amp; Comments</a:t>
            </a:r>
            <a:endParaRPr lang="en-US" dirty="0"/>
          </a:p>
        </p:txBody>
      </p:sp>
      <p:sp>
        <p:nvSpPr>
          <p:cNvPr id="3" name="Content Placeholder 2"/>
          <p:cNvSpPr>
            <a:spLocks noGrp="1"/>
          </p:cNvSpPr>
          <p:nvPr>
            <p:ph idx="1"/>
          </p:nvPr>
        </p:nvSpPr>
        <p:spPr/>
        <p:txBody>
          <a:bodyPr/>
          <a:lstStyle/>
          <a:p>
            <a:pPr marL="0" indent="0">
              <a:buNone/>
            </a:pPr>
            <a:r>
              <a:rPr lang="en-US" dirty="0" smtClean="0"/>
              <a:t>Contact Details:</a:t>
            </a:r>
          </a:p>
          <a:p>
            <a:pPr marL="0" indent="0">
              <a:buNone/>
            </a:pPr>
            <a:endParaRPr lang="en-US" dirty="0"/>
          </a:p>
          <a:p>
            <a:pPr marL="0" indent="0">
              <a:buNone/>
            </a:pPr>
            <a:r>
              <a:rPr lang="en-US" dirty="0" smtClean="0"/>
              <a:t>Sean D. Barrett</a:t>
            </a:r>
          </a:p>
          <a:p>
            <a:pPr marL="457200" lvl="1" indent="0">
              <a:buNone/>
            </a:pPr>
            <a:r>
              <a:rPr lang="en-US" sz="2800" dirty="0" smtClean="0">
                <a:hlinkClick r:id="rId2"/>
              </a:rPr>
              <a:t>sbarrett@tcd.ie</a:t>
            </a:r>
            <a:endParaRPr lang="en-US" sz="2800" dirty="0" smtClean="0"/>
          </a:p>
          <a:p>
            <a:pPr marL="457200" lvl="1" indent="0">
              <a:buNone/>
            </a:pPr>
            <a:r>
              <a:rPr lang="en-US" sz="2800" dirty="0" smtClean="0"/>
              <a:t>@</a:t>
            </a:r>
            <a:r>
              <a:rPr lang="en-US" sz="2800" dirty="0" err="1" smtClean="0"/>
              <a:t>sdcbarrett</a:t>
            </a:r>
            <a:endParaRPr lang="en-US" sz="2800" dirty="0" smtClean="0"/>
          </a:p>
          <a:p>
            <a:endParaRPr lang="en-US" dirty="0"/>
          </a:p>
        </p:txBody>
      </p:sp>
    </p:spTree>
    <p:extLst>
      <p:ext uri="{BB962C8B-B14F-4D97-AF65-F5344CB8AC3E}">
        <p14:creationId xmlns:p14="http://schemas.microsoft.com/office/powerpoint/2010/main" val="138560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06"/>
          <a:stretch/>
        </p:blipFill>
        <p:spPr>
          <a:xfrm>
            <a:off x="-769033" y="0"/>
            <a:ext cx="12961033" cy="6858000"/>
          </a:xfrm>
          <a:prstGeom prst="rect">
            <a:avLst/>
          </a:prstGeom>
        </p:spPr>
      </p:pic>
    </p:spTree>
    <p:extLst>
      <p:ext uri="{BB962C8B-B14F-4D97-AF65-F5344CB8AC3E}">
        <p14:creationId xmlns:p14="http://schemas.microsoft.com/office/powerpoint/2010/main" val="21189239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7403" y="2499094"/>
            <a:ext cx="4727320" cy="1231106"/>
          </a:xfrm>
          <a:prstGeom prst="rect">
            <a:avLst/>
          </a:prstGeom>
          <a:noFill/>
        </p:spPr>
        <p:txBody>
          <a:bodyPr wrap="square" rtlCol="0">
            <a:spAutoFit/>
          </a:bodyPr>
          <a:lstStyle/>
          <a:p>
            <a:r>
              <a:rPr lang="en-US" sz="2000" b="1" dirty="0" smtClean="0"/>
              <a:t>WIFI ACCESS</a:t>
            </a:r>
          </a:p>
          <a:p>
            <a:r>
              <a:rPr lang="en-US" dirty="0" smtClean="0"/>
              <a:t>UCC </a:t>
            </a:r>
            <a:r>
              <a:rPr lang="en-US" dirty="0"/>
              <a:t>Guests </a:t>
            </a:r>
          </a:p>
          <a:p>
            <a:r>
              <a:rPr lang="en-US" dirty="0"/>
              <a:t>username: policyforum-nov-17 </a:t>
            </a:r>
          </a:p>
          <a:p>
            <a:r>
              <a:rPr lang="en-US" dirty="0"/>
              <a:t>password: Xqqxkj6q</a:t>
            </a:r>
          </a:p>
        </p:txBody>
      </p:sp>
      <p:sp>
        <p:nvSpPr>
          <p:cNvPr id="14" name="TextBox 13"/>
          <p:cNvSpPr txBox="1"/>
          <p:nvPr/>
        </p:nvSpPr>
        <p:spPr>
          <a:xfrm>
            <a:off x="3447402" y="3962900"/>
            <a:ext cx="3928529" cy="954107"/>
          </a:xfrm>
          <a:prstGeom prst="rect">
            <a:avLst/>
          </a:prstGeom>
          <a:noFill/>
        </p:spPr>
        <p:txBody>
          <a:bodyPr wrap="square" rtlCol="0">
            <a:spAutoFit/>
          </a:bodyPr>
          <a:lstStyle/>
          <a:p>
            <a:r>
              <a:rPr lang="en-US" sz="2000" b="1" dirty="0" smtClean="0"/>
              <a:t>FOLLOW THE FORUM</a:t>
            </a:r>
            <a:endParaRPr lang="en-US" sz="2000" dirty="0" smtClean="0"/>
          </a:p>
          <a:p>
            <a:r>
              <a:rPr lang="en-US" dirty="0" smtClean="0"/>
              <a:t>#</a:t>
            </a:r>
            <a:r>
              <a:rPr lang="en-US" dirty="0" err="1"/>
              <a:t>PolicyForum</a:t>
            </a:r>
            <a:r>
              <a:rPr lang="en-US" dirty="0"/>
              <a:t> </a:t>
            </a:r>
            <a:endParaRPr lang="en-US" dirty="0" smtClean="0"/>
          </a:p>
          <a:p>
            <a:r>
              <a:rPr lang="en-US" dirty="0" smtClean="0"/>
              <a:t>@</a:t>
            </a:r>
            <a:r>
              <a:rPr lang="en-US" dirty="0" err="1"/>
              <a:t>CUBSucc</a:t>
            </a:r>
            <a:r>
              <a:rPr lang="en-US" dirty="0"/>
              <a:t> </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361" y="2639420"/>
            <a:ext cx="911068" cy="53866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211" y="3962900"/>
            <a:ext cx="1210023" cy="746387"/>
          </a:xfrm>
          <a:prstGeom prst="rect">
            <a:avLst/>
          </a:prstGeom>
        </p:spPr>
      </p:pic>
      <p:sp>
        <p:nvSpPr>
          <p:cNvPr id="17" name="TextBox 16"/>
          <p:cNvSpPr txBox="1"/>
          <p:nvPr/>
        </p:nvSpPr>
        <p:spPr>
          <a:xfrm>
            <a:off x="2036851" y="5401689"/>
            <a:ext cx="8328885" cy="369332"/>
          </a:xfrm>
          <a:prstGeom prst="rect">
            <a:avLst/>
          </a:prstGeom>
          <a:noFill/>
        </p:spPr>
        <p:txBody>
          <a:bodyPr wrap="square" rtlCol="0">
            <a:spAutoFit/>
          </a:bodyPr>
          <a:lstStyle/>
          <a:p>
            <a:r>
              <a:rPr lang="en-US" dirty="0" err="1" smtClean="0">
                <a:solidFill>
                  <a:srgbClr val="D6001A"/>
                </a:solidFill>
              </a:rPr>
              <a:t>www.cubsucc.com</a:t>
            </a:r>
            <a:r>
              <a:rPr lang="en-US" dirty="0" smtClean="0">
                <a:solidFill>
                  <a:srgbClr val="D6001A"/>
                </a:solidFill>
              </a:rPr>
              <a:t>/re-thinking-</a:t>
            </a:r>
            <a:r>
              <a:rPr lang="en-US" dirty="0" err="1" smtClean="0">
                <a:solidFill>
                  <a:srgbClr val="D6001A"/>
                </a:solidFill>
              </a:rPr>
              <a:t>irish</a:t>
            </a:r>
            <a:r>
              <a:rPr lang="en-US" dirty="0" smtClean="0">
                <a:solidFill>
                  <a:srgbClr val="D6001A"/>
                </a:solidFill>
              </a:rPr>
              <a:t>-economic-development</a:t>
            </a:r>
            <a:r>
              <a:rPr lang="en-US" dirty="0">
                <a:solidFill>
                  <a:srgbClr val="D6001A"/>
                </a:solidFill>
              </a:rPr>
              <a:t> </a:t>
            </a:r>
          </a:p>
        </p:txBody>
      </p:sp>
      <p:sp>
        <p:nvSpPr>
          <p:cNvPr id="18" name="Rectangle 17"/>
          <p:cNvSpPr/>
          <p:nvPr/>
        </p:nvSpPr>
        <p:spPr>
          <a:xfrm>
            <a:off x="1929210" y="1186175"/>
            <a:ext cx="7277853" cy="954107"/>
          </a:xfrm>
          <a:prstGeom prst="rect">
            <a:avLst/>
          </a:prstGeom>
        </p:spPr>
        <p:txBody>
          <a:bodyPr wrap="square">
            <a:spAutoFit/>
          </a:bodyPr>
          <a:lstStyle/>
          <a:p>
            <a:r>
              <a:rPr lang="en-US" sz="3200" b="1" dirty="0" smtClean="0">
                <a:solidFill>
                  <a:srgbClr val="D6001A"/>
                </a:solidFill>
                <a:latin typeface="Montserrat" charset="0"/>
                <a:ea typeface="Montserrat" charset="0"/>
                <a:cs typeface="Montserrat" charset="0"/>
              </a:rPr>
              <a:t>POLICY FORUM</a:t>
            </a:r>
          </a:p>
          <a:p>
            <a:r>
              <a:rPr lang="en-US" sz="2400" b="1" dirty="0" smtClean="0"/>
              <a:t>Rethinking Irish Economic Development</a:t>
            </a:r>
            <a:endParaRPr lang="en-US" sz="2400" b="1" dirty="0"/>
          </a:p>
        </p:txBody>
      </p:sp>
    </p:spTree>
    <p:extLst>
      <p:ext uri="{BB962C8B-B14F-4D97-AF65-F5344CB8AC3E}">
        <p14:creationId xmlns:p14="http://schemas.microsoft.com/office/powerpoint/2010/main" val="26639235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7403" y="2499094"/>
            <a:ext cx="4727320" cy="1231106"/>
          </a:xfrm>
          <a:prstGeom prst="rect">
            <a:avLst/>
          </a:prstGeom>
          <a:noFill/>
        </p:spPr>
        <p:txBody>
          <a:bodyPr wrap="square" rtlCol="0">
            <a:spAutoFit/>
          </a:bodyPr>
          <a:lstStyle/>
          <a:p>
            <a:r>
              <a:rPr lang="en-US" sz="2000" b="1" dirty="0" smtClean="0"/>
              <a:t>WIFI ACCESS</a:t>
            </a:r>
          </a:p>
          <a:p>
            <a:r>
              <a:rPr lang="en-US" dirty="0" smtClean="0"/>
              <a:t>UCC </a:t>
            </a:r>
            <a:r>
              <a:rPr lang="en-US" dirty="0"/>
              <a:t>Guests </a:t>
            </a:r>
          </a:p>
          <a:p>
            <a:r>
              <a:rPr lang="en-US" dirty="0"/>
              <a:t>username: policyforum-nov-17 </a:t>
            </a:r>
          </a:p>
          <a:p>
            <a:r>
              <a:rPr lang="en-US" dirty="0"/>
              <a:t>password: Xqqxkj6q</a:t>
            </a:r>
          </a:p>
        </p:txBody>
      </p:sp>
      <p:sp>
        <p:nvSpPr>
          <p:cNvPr id="14" name="TextBox 13"/>
          <p:cNvSpPr txBox="1"/>
          <p:nvPr/>
        </p:nvSpPr>
        <p:spPr>
          <a:xfrm>
            <a:off x="3447402" y="3962900"/>
            <a:ext cx="3928529" cy="954107"/>
          </a:xfrm>
          <a:prstGeom prst="rect">
            <a:avLst/>
          </a:prstGeom>
          <a:noFill/>
        </p:spPr>
        <p:txBody>
          <a:bodyPr wrap="square" rtlCol="0">
            <a:spAutoFit/>
          </a:bodyPr>
          <a:lstStyle/>
          <a:p>
            <a:r>
              <a:rPr lang="en-US" sz="2000" b="1" dirty="0" smtClean="0"/>
              <a:t>FOLLOW THE FORUM</a:t>
            </a:r>
            <a:endParaRPr lang="en-US" sz="2000" dirty="0" smtClean="0"/>
          </a:p>
          <a:p>
            <a:r>
              <a:rPr lang="en-US" dirty="0" smtClean="0"/>
              <a:t>#</a:t>
            </a:r>
            <a:r>
              <a:rPr lang="en-US" dirty="0" err="1"/>
              <a:t>PolicyForum</a:t>
            </a:r>
            <a:r>
              <a:rPr lang="en-US" dirty="0"/>
              <a:t> </a:t>
            </a:r>
            <a:endParaRPr lang="en-US" dirty="0" smtClean="0"/>
          </a:p>
          <a:p>
            <a:r>
              <a:rPr lang="en-US" dirty="0" smtClean="0"/>
              <a:t>@</a:t>
            </a:r>
            <a:r>
              <a:rPr lang="en-US" dirty="0" err="1"/>
              <a:t>CUBSucc</a:t>
            </a:r>
            <a:r>
              <a:rPr lang="en-US" dirty="0"/>
              <a:t> </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361" y="2639420"/>
            <a:ext cx="911068" cy="53866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211" y="3962900"/>
            <a:ext cx="1210023" cy="746387"/>
          </a:xfrm>
          <a:prstGeom prst="rect">
            <a:avLst/>
          </a:prstGeom>
        </p:spPr>
      </p:pic>
      <p:sp>
        <p:nvSpPr>
          <p:cNvPr id="17" name="TextBox 16"/>
          <p:cNvSpPr txBox="1"/>
          <p:nvPr/>
        </p:nvSpPr>
        <p:spPr>
          <a:xfrm>
            <a:off x="2036851" y="5401689"/>
            <a:ext cx="8328885" cy="369332"/>
          </a:xfrm>
          <a:prstGeom prst="rect">
            <a:avLst/>
          </a:prstGeom>
          <a:noFill/>
        </p:spPr>
        <p:txBody>
          <a:bodyPr wrap="square" rtlCol="0">
            <a:spAutoFit/>
          </a:bodyPr>
          <a:lstStyle/>
          <a:p>
            <a:r>
              <a:rPr lang="en-US" dirty="0" err="1" smtClean="0">
                <a:solidFill>
                  <a:srgbClr val="D6001A"/>
                </a:solidFill>
              </a:rPr>
              <a:t>www.cubsucc.com</a:t>
            </a:r>
            <a:r>
              <a:rPr lang="en-US" dirty="0" smtClean="0">
                <a:solidFill>
                  <a:srgbClr val="D6001A"/>
                </a:solidFill>
              </a:rPr>
              <a:t>/re-thinking-</a:t>
            </a:r>
            <a:r>
              <a:rPr lang="en-US" dirty="0" err="1" smtClean="0">
                <a:solidFill>
                  <a:srgbClr val="D6001A"/>
                </a:solidFill>
              </a:rPr>
              <a:t>irish</a:t>
            </a:r>
            <a:r>
              <a:rPr lang="en-US" dirty="0" smtClean="0">
                <a:solidFill>
                  <a:srgbClr val="D6001A"/>
                </a:solidFill>
              </a:rPr>
              <a:t>-economic-development</a:t>
            </a:r>
            <a:r>
              <a:rPr lang="en-US" dirty="0">
                <a:solidFill>
                  <a:srgbClr val="D6001A"/>
                </a:solidFill>
              </a:rPr>
              <a:t> </a:t>
            </a:r>
          </a:p>
        </p:txBody>
      </p:sp>
      <p:sp>
        <p:nvSpPr>
          <p:cNvPr id="18" name="Rectangle 17"/>
          <p:cNvSpPr/>
          <p:nvPr/>
        </p:nvSpPr>
        <p:spPr>
          <a:xfrm>
            <a:off x="1929210" y="1186175"/>
            <a:ext cx="7277853" cy="954107"/>
          </a:xfrm>
          <a:prstGeom prst="rect">
            <a:avLst/>
          </a:prstGeom>
        </p:spPr>
        <p:txBody>
          <a:bodyPr wrap="square">
            <a:spAutoFit/>
          </a:bodyPr>
          <a:lstStyle/>
          <a:p>
            <a:r>
              <a:rPr lang="en-US" sz="3200" b="1" dirty="0" smtClean="0">
                <a:solidFill>
                  <a:srgbClr val="D6001A"/>
                </a:solidFill>
                <a:latin typeface="Montserrat" charset="0"/>
                <a:ea typeface="Montserrat" charset="0"/>
                <a:cs typeface="Montserrat" charset="0"/>
              </a:rPr>
              <a:t>POLICY FORUM</a:t>
            </a:r>
          </a:p>
          <a:p>
            <a:r>
              <a:rPr lang="en-US" sz="2400" b="1" dirty="0" smtClean="0"/>
              <a:t>Rethinking Irish Economic Development</a:t>
            </a:r>
            <a:endParaRPr lang="en-US" sz="2400" b="1" dirty="0"/>
          </a:p>
        </p:txBody>
      </p:sp>
    </p:spTree>
    <p:extLst>
      <p:ext uri="{BB962C8B-B14F-4D97-AF65-F5344CB8AC3E}">
        <p14:creationId xmlns:p14="http://schemas.microsoft.com/office/powerpoint/2010/main" val="26639235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0574" y="1109111"/>
            <a:ext cx="11290852" cy="2387600"/>
          </a:xfrm>
        </p:spPr>
        <p:txBody>
          <a:bodyPr>
            <a:normAutofit fontScale="90000"/>
          </a:bodyPr>
          <a:lstStyle/>
          <a:p>
            <a:r>
              <a:rPr lang="en-US" dirty="0"/>
              <a:t>A case study of rent–seeking in Ireland: </a:t>
            </a:r>
            <a:r>
              <a:rPr lang="en-US" dirty="0" smtClean="0"/>
              <a:t/>
            </a:r>
            <a:br>
              <a:rPr lang="en-US" dirty="0" smtClean="0"/>
            </a:br>
            <a:r>
              <a:rPr lang="en-US" dirty="0" smtClean="0"/>
              <a:t>The </a:t>
            </a:r>
            <a:r>
              <a:rPr lang="en-US" dirty="0"/>
              <a:t>Irish Bus </a:t>
            </a:r>
            <a:r>
              <a:rPr lang="en-US" dirty="0" smtClean="0"/>
              <a:t>industry</a:t>
            </a:r>
            <a:endParaRPr lang="en-US" dirty="0"/>
          </a:p>
        </p:txBody>
      </p:sp>
      <p:sp>
        <p:nvSpPr>
          <p:cNvPr id="3" name="Subtitle 2"/>
          <p:cNvSpPr>
            <a:spLocks noGrp="1"/>
          </p:cNvSpPr>
          <p:nvPr>
            <p:ph type="subTitle" idx="1"/>
          </p:nvPr>
        </p:nvSpPr>
        <p:spPr/>
        <p:txBody>
          <a:bodyPr/>
          <a:lstStyle/>
          <a:p>
            <a:r>
              <a:rPr lang="en-US" dirty="0" smtClean="0"/>
              <a:t>Sean D. Barrett</a:t>
            </a:r>
          </a:p>
          <a:p>
            <a:r>
              <a:rPr lang="en-US" dirty="0" smtClean="0"/>
              <a:t>Trinity College Dublin</a:t>
            </a:r>
          </a:p>
          <a:p>
            <a:r>
              <a:rPr lang="en-US" dirty="0" smtClean="0"/>
              <a:t>3 November 2017</a:t>
            </a:r>
          </a:p>
          <a:p>
            <a:endParaRPr lang="en-US" dirty="0"/>
          </a:p>
        </p:txBody>
      </p:sp>
    </p:spTree>
    <p:extLst>
      <p:ext uri="{BB962C8B-B14F-4D97-AF65-F5344CB8AC3E}">
        <p14:creationId xmlns:p14="http://schemas.microsoft.com/office/powerpoint/2010/main" val="649911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IE"/>
              <a:t>Contestable Market Theory</a:t>
            </a:r>
            <a:endParaRPr lang="en-US"/>
          </a:p>
        </p:txBody>
      </p:sp>
      <p:sp>
        <p:nvSpPr>
          <p:cNvPr id="4099" name="Rectangle 3"/>
          <p:cNvSpPr>
            <a:spLocks noGrp="1" noChangeArrowheads="1"/>
          </p:cNvSpPr>
          <p:nvPr>
            <p:ph type="body" idx="1"/>
          </p:nvPr>
        </p:nvSpPr>
        <p:spPr/>
        <p:txBody>
          <a:bodyPr/>
          <a:lstStyle/>
          <a:p>
            <a:pPr>
              <a:lnSpc>
                <a:spcPct val="90000"/>
              </a:lnSpc>
            </a:pPr>
            <a:r>
              <a:rPr lang="en-IE"/>
              <a:t>Potential entrants role in determining price and industry structure.</a:t>
            </a:r>
          </a:p>
          <a:p>
            <a:pPr>
              <a:lnSpc>
                <a:spcPct val="90000"/>
              </a:lnSpc>
            </a:pPr>
            <a:r>
              <a:rPr lang="en-IE"/>
              <a:t>Price tends to LRMC</a:t>
            </a:r>
          </a:p>
          <a:p>
            <a:pPr>
              <a:lnSpc>
                <a:spcPct val="90000"/>
              </a:lnSpc>
            </a:pPr>
            <a:r>
              <a:rPr lang="en-IE"/>
              <a:t>Assumes low sunk costs, access to same technology as incumbents, ability to woo</a:t>
            </a:r>
          </a:p>
          <a:p>
            <a:pPr>
              <a:lnSpc>
                <a:spcPct val="90000"/>
              </a:lnSpc>
              <a:buFontTx/>
              <a:buNone/>
            </a:pPr>
            <a:r>
              <a:rPr lang="en-IE"/>
              <a:t>   incumbents’ customers.</a:t>
            </a:r>
          </a:p>
          <a:p>
            <a:pPr>
              <a:lnSpc>
                <a:spcPct val="90000"/>
              </a:lnSpc>
            </a:pPr>
            <a:r>
              <a:rPr lang="en-IE"/>
              <a:t>Don’t ban new entrants/exits</a:t>
            </a:r>
          </a:p>
          <a:p>
            <a:pPr>
              <a:lnSpc>
                <a:spcPct val="90000"/>
              </a:lnSpc>
            </a:pPr>
            <a:r>
              <a:rPr lang="en-IE"/>
              <a:t>Few firms may be virtue not vice</a:t>
            </a:r>
          </a:p>
          <a:p>
            <a:pPr>
              <a:lnSpc>
                <a:spcPct val="90000"/>
              </a:lnSpc>
            </a:pPr>
            <a:r>
              <a:rPr lang="en-IE"/>
              <a:t>Post deregulation barriers to contestability/Demsetz.</a:t>
            </a:r>
            <a:endParaRPr lang="en-US"/>
          </a:p>
        </p:txBody>
      </p:sp>
    </p:spTree>
    <p:extLst>
      <p:ext uri="{BB962C8B-B14F-4D97-AF65-F5344CB8AC3E}">
        <p14:creationId xmlns:p14="http://schemas.microsoft.com/office/powerpoint/2010/main" val="526329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IE"/>
              <a:t>Smith-Wealth of Nations, 1-7</a:t>
            </a:r>
            <a:endParaRPr lang="en-US"/>
          </a:p>
        </p:txBody>
      </p:sp>
      <p:sp>
        <p:nvSpPr>
          <p:cNvPr id="30723" name="Rectangle 3"/>
          <p:cNvSpPr>
            <a:spLocks noGrp="1" noChangeArrowheads="1"/>
          </p:cNvSpPr>
          <p:nvPr>
            <p:ph type="body" idx="1"/>
          </p:nvPr>
        </p:nvSpPr>
        <p:spPr/>
        <p:txBody>
          <a:bodyPr/>
          <a:lstStyle/>
          <a:p>
            <a:r>
              <a:rPr lang="en-IE"/>
              <a:t>“The monopolists by keeping the market constantly understocked, by never fully supplying the effectual demand, sell their commodities much above their natural price, and raise their emoluments, whether they consist in wages or profit, greatly above their natural rate.”</a:t>
            </a:r>
            <a:endParaRPr lang="en-US"/>
          </a:p>
        </p:txBody>
      </p:sp>
    </p:spTree>
    <p:extLst>
      <p:ext uri="{BB962C8B-B14F-4D97-AF65-F5344CB8AC3E}">
        <p14:creationId xmlns:p14="http://schemas.microsoft.com/office/powerpoint/2010/main" val="2002993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IE"/>
              <a:t>Against competition case-Bus</a:t>
            </a:r>
            <a:endParaRPr lang="en-US"/>
          </a:p>
        </p:txBody>
      </p:sp>
      <p:sp>
        <p:nvSpPr>
          <p:cNvPr id="6147" name="Rectangle 3"/>
          <p:cNvSpPr>
            <a:spLocks noGrp="1" noChangeArrowheads="1"/>
          </p:cNvSpPr>
          <p:nvPr>
            <p:ph type="body" idx="1"/>
          </p:nvPr>
        </p:nvSpPr>
        <p:spPr/>
        <p:txBody>
          <a:bodyPr/>
          <a:lstStyle/>
          <a:p>
            <a:r>
              <a:rPr lang="en-IE"/>
              <a:t>Reduced quality of service and safety</a:t>
            </a:r>
          </a:p>
          <a:p>
            <a:r>
              <a:rPr lang="en-IE"/>
              <a:t>Gaps in network</a:t>
            </a:r>
          </a:p>
          <a:p>
            <a:r>
              <a:rPr lang="en-IE"/>
              <a:t>Only high demand routes served</a:t>
            </a:r>
          </a:p>
          <a:p>
            <a:r>
              <a:rPr lang="en-IE"/>
              <a:t>No cross-subsidisation</a:t>
            </a:r>
          </a:p>
          <a:p>
            <a:r>
              <a:rPr lang="en-IE"/>
              <a:t>Redundancies</a:t>
            </a:r>
          </a:p>
          <a:p>
            <a:r>
              <a:rPr lang="en-IE"/>
              <a:t>Adverse impact on railways; Incumbent bus companies would have to reduce costs</a:t>
            </a:r>
          </a:p>
          <a:p>
            <a:r>
              <a:rPr lang="en-IE"/>
              <a:t>Green Paper 1985</a:t>
            </a:r>
            <a:endParaRPr lang="en-US"/>
          </a:p>
        </p:txBody>
      </p:sp>
    </p:spTree>
    <p:extLst>
      <p:ext uri="{BB962C8B-B14F-4D97-AF65-F5344CB8AC3E}">
        <p14:creationId xmlns:p14="http://schemas.microsoft.com/office/powerpoint/2010/main" val="944191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IE"/>
              <a:t>Against competition case-Bus 2</a:t>
            </a:r>
            <a:endParaRPr lang="en-US"/>
          </a:p>
        </p:txBody>
      </p:sp>
      <p:sp>
        <p:nvSpPr>
          <p:cNvPr id="7171" name="Rectangle 3"/>
          <p:cNvSpPr>
            <a:spLocks noGrp="1" noChangeArrowheads="1"/>
          </p:cNvSpPr>
          <p:nvPr>
            <p:ph type="body" idx="1"/>
          </p:nvPr>
        </p:nvSpPr>
        <p:spPr/>
        <p:txBody>
          <a:bodyPr/>
          <a:lstStyle/>
          <a:p>
            <a:r>
              <a:rPr lang="en-IE"/>
              <a:t>Bus (2)</a:t>
            </a:r>
          </a:p>
          <a:p>
            <a:r>
              <a:rPr lang="en-IE"/>
              <a:t>Free sale of tickets abandoned at peak</a:t>
            </a:r>
          </a:p>
          <a:p>
            <a:r>
              <a:rPr lang="en-IE"/>
              <a:t>Reduced integration opportunities</a:t>
            </a:r>
          </a:p>
          <a:p>
            <a:r>
              <a:rPr lang="en-IE"/>
              <a:t>Fares may rise where there is no competition</a:t>
            </a:r>
          </a:p>
          <a:p>
            <a:r>
              <a:rPr lang="en-IE"/>
              <a:t>Focus on high demand routes</a:t>
            </a:r>
          </a:p>
          <a:p>
            <a:r>
              <a:rPr lang="en-IE"/>
              <a:t>Steer Davies Gleave 2002</a:t>
            </a:r>
            <a:endParaRPr lang="en-US"/>
          </a:p>
        </p:txBody>
      </p:sp>
    </p:spTree>
    <p:extLst>
      <p:ext uri="{BB962C8B-B14F-4D97-AF65-F5344CB8AC3E}">
        <p14:creationId xmlns:p14="http://schemas.microsoft.com/office/powerpoint/2010/main" val="117740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IE"/>
              <a:t>Gains from Deregulation-Bus</a:t>
            </a:r>
            <a:endParaRPr lang="en-US"/>
          </a:p>
        </p:txBody>
      </p:sp>
      <p:sp>
        <p:nvSpPr>
          <p:cNvPr id="13315" name="Rectangle 3"/>
          <p:cNvSpPr>
            <a:spLocks noGrp="1" noChangeArrowheads="1"/>
          </p:cNvSpPr>
          <p:nvPr>
            <p:ph type="body" idx="1"/>
          </p:nvPr>
        </p:nvSpPr>
        <p:spPr/>
        <p:txBody>
          <a:bodyPr/>
          <a:lstStyle/>
          <a:p>
            <a:r>
              <a:rPr lang="en-IE"/>
              <a:t>Dublin-Cork     2004 Monopoly  €20.5 ow</a:t>
            </a:r>
          </a:p>
          <a:p>
            <a:pPr>
              <a:buFontTx/>
              <a:buNone/>
            </a:pPr>
            <a:r>
              <a:rPr lang="en-IE"/>
              <a:t>                                     €33 return</a:t>
            </a:r>
          </a:p>
          <a:p>
            <a:pPr>
              <a:buFontTx/>
              <a:buNone/>
            </a:pPr>
            <a:r>
              <a:rPr lang="en-IE"/>
              <a:t>                           2005 Competition  €7 ow</a:t>
            </a:r>
          </a:p>
          <a:p>
            <a:pPr>
              <a:buFontTx/>
              <a:buNone/>
            </a:pPr>
            <a:r>
              <a:rPr lang="en-IE"/>
              <a:t>                                     €12 return</a:t>
            </a:r>
          </a:p>
          <a:p>
            <a:pPr>
              <a:buFontTx/>
              <a:buNone/>
            </a:pPr>
            <a:r>
              <a:rPr lang="en-IE"/>
              <a:t>Frequency          6 per day monopoly</a:t>
            </a:r>
          </a:p>
          <a:p>
            <a:pPr>
              <a:buFontTx/>
              <a:buNone/>
            </a:pPr>
            <a:r>
              <a:rPr lang="en-IE"/>
              <a:t>                          14 per day competition</a:t>
            </a:r>
          </a:p>
          <a:p>
            <a:pPr>
              <a:buFontTx/>
              <a:buNone/>
            </a:pPr>
            <a:r>
              <a:rPr lang="en-IE"/>
              <a:t>BE Uncontested route fare index 222</a:t>
            </a:r>
          </a:p>
          <a:p>
            <a:pPr>
              <a:buFontTx/>
              <a:buNone/>
            </a:pPr>
            <a:r>
              <a:rPr lang="en-IE"/>
              <a:t>Nestor/Citylink Fare 100 based on cents per mile    </a:t>
            </a:r>
          </a:p>
          <a:p>
            <a:pPr>
              <a:buFontTx/>
              <a:buNone/>
            </a:pPr>
            <a:endParaRPr lang="en-US"/>
          </a:p>
        </p:txBody>
      </p:sp>
    </p:spTree>
    <p:extLst>
      <p:ext uri="{BB962C8B-B14F-4D97-AF65-F5344CB8AC3E}">
        <p14:creationId xmlns:p14="http://schemas.microsoft.com/office/powerpoint/2010/main" val="548802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Output; Monopoly v Open Market on Dublin Routes</a:t>
            </a:r>
            <a:endParaRPr lang="en-IE" dirty="0"/>
          </a:p>
        </p:txBody>
      </p:sp>
      <p:sp>
        <p:nvSpPr>
          <p:cNvPr id="3" name="Content Placeholder 2"/>
          <p:cNvSpPr>
            <a:spLocks noGrp="1"/>
          </p:cNvSpPr>
          <p:nvPr>
            <p:ph idx="1"/>
          </p:nvPr>
        </p:nvSpPr>
        <p:spPr/>
        <p:txBody>
          <a:bodyPr/>
          <a:lstStyle/>
          <a:p>
            <a:pPr marL="0" indent="0">
              <a:buNone/>
            </a:pPr>
            <a:r>
              <a:rPr lang="en-IE" dirty="0" smtClean="0"/>
              <a:t>		1980 	Monopoly              2017 Competition</a:t>
            </a:r>
          </a:p>
          <a:p>
            <a:r>
              <a:rPr lang="en-IE" dirty="0" smtClean="0"/>
              <a:t>Cork       		 1                            	43</a:t>
            </a:r>
          </a:p>
          <a:p>
            <a:r>
              <a:rPr lang="en-IE" dirty="0" smtClean="0"/>
              <a:t>Galway    		 1                           	 57</a:t>
            </a:r>
          </a:p>
          <a:p>
            <a:r>
              <a:rPr lang="en-IE" dirty="0" smtClean="0"/>
              <a:t>Limerick   		 1                           	 62</a:t>
            </a:r>
          </a:p>
          <a:p>
            <a:r>
              <a:rPr lang="en-IE" dirty="0" smtClean="0"/>
              <a:t>Belfast      		 0                           	58</a:t>
            </a:r>
          </a:p>
          <a:p>
            <a:r>
              <a:rPr lang="en-IE" dirty="0" smtClean="0"/>
              <a:t>Waterford  	 2                          	 32</a:t>
            </a:r>
          </a:p>
          <a:p>
            <a:r>
              <a:rPr lang="en-IE" dirty="0" smtClean="0"/>
              <a:t>Wexford     	 2                          	 34</a:t>
            </a:r>
          </a:p>
          <a:p>
            <a:r>
              <a:rPr lang="en-IE" dirty="0" smtClean="0"/>
              <a:t>Total (6)     		 7                         	 287</a:t>
            </a:r>
            <a:endParaRPr lang="en-IE" dirty="0"/>
          </a:p>
        </p:txBody>
      </p:sp>
    </p:spTree>
    <p:extLst>
      <p:ext uri="{BB962C8B-B14F-4D97-AF65-F5344CB8AC3E}">
        <p14:creationId xmlns:p14="http://schemas.microsoft.com/office/powerpoint/2010/main" val="1568413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580</Words>
  <Application>Microsoft Office PowerPoint</Application>
  <PresentationFormat>Custom</PresentationFormat>
  <Paragraphs>112</Paragraphs>
  <Slides>17</Slides>
  <Notes>8</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A case study of rent–seeking in Ireland:  The Irish Bus industry</vt:lpstr>
      <vt:lpstr>Contestable Market Theory</vt:lpstr>
      <vt:lpstr>Smith-Wealth of Nations, 1-7</vt:lpstr>
      <vt:lpstr>Against competition case-Bus</vt:lpstr>
      <vt:lpstr>Against competition case-Bus 2</vt:lpstr>
      <vt:lpstr>Gains from Deregulation-Bus</vt:lpstr>
      <vt:lpstr>Output; Monopoly v Open Market on Dublin Routes</vt:lpstr>
      <vt:lpstr>Exchequer Cost by Mode 2016</vt:lpstr>
      <vt:lpstr>Rent-Seekers’ Rewards</vt:lpstr>
      <vt:lpstr>New Barriers to Competition</vt:lpstr>
      <vt:lpstr>Case Against Competition 2009</vt:lpstr>
      <vt:lpstr>Swords express case 2010</vt:lpstr>
      <vt:lpstr>Questions &amp; Comments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case study of rent–seeking in Ireland:  The Irish Bus industry</dc:title>
  <dc:creator>Fellows</dc:creator>
  <cp:lastModifiedBy>Computer Centre</cp:lastModifiedBy>
  <cp:revision>3</cp:revision>
  <dcterms:created xsi:type="dcterms:W3CDTF">2017-10-31T09:44:32Z</dcterms:created>
  <dcterms:modified xsi:type="dcterms:W3CDTF">2017-11-02T09:33:25Z</dcterms:modified>
</cp:coreProperties>
</file>